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1446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452806830987033E-2"/>
          <c:y val="0.16012077840648611"/>
          <c:w val="0.55930977907216661"/>
          <c:h val="0.7676694926617349"/>
        </c:manualLayout>
      </c:layout>
      <c:pieChart>
        <c:varyColors val="1"/>
        <c:ser>
          <c:idx val="0"/>
          <c:order val="0"/>
          <c:explosion val="25"/>
          <c:dPt>
            <c:idx val="7"/>
            <c:bubble3D val="0"/>
            <c:explosion val="15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 </c:v>
                </c:pt>
                <c:pt idx="4">
                  <c:v>Государственная пошлина </c:v>
                </c:pt>
                <c:pt idx="5">
                  <c:v>Доходы от сдачи в аренду имущества</c:v>
                </c:pt>
                <c:pt idx="6">
                  <c:v>Прочие поступления</c:v>
                </c:pt>
                <c:pt idx="7">
                  <c:v>Дотации</c:v>
                </c:pt>
                <c:pt idx="8">
                  <c:v>ВУС</c:v>
                </c:pt>
                <c:pt idx="9">
                  <c:v>ЗАГС</c:v>
                </c:pt>
                <c:pt idx="10">
                  <c:v>Иные 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1141000</c:v>
                </c:pt>
                <c:pt idx="1">
                  <c:v>81000</c:v>
                </c:pt>
                <c:pt idx="2">
                  <c:v>54000</c:v>
                </c:pt>
                <c:pt idx="3">
                  <c:v>99000</c:v>
                </c:pt>
                <c:pt idx="4">
                  <c:v>2000</c:v>
                </c:pt>
                <c:pt idx="5">
                  <c:v>121000</c:v>
                </c:pt>
                <c:pt idx="6">
                  <c:v>60000</c:v>
                </c:pt>
                <c:pt idx="7">
                  <c:v>6972800</c:v>
                </c:pt>
                <c:pt idx="8">
                  <c:v>44500</c:v>
                </c:pt>
                <c:pt idx="9">
                  <c:v>6923</c:v>
                </c:pt>
                <c:pt idx="10">
                  <c:v>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517126690662962"/>
          <c:y val="8.1413846737335691E-2"/>
          <c:w val="0.3364616441219041"/>
          <c:h val="0.918586153262664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1.1051565633683078E-2"/>
                  <c:y val="-1.96859823659767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347088086145771E-2"/>
                  <c:y val="-3.28966690813076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071232855332263E-2"/>
                  <c:y val="-1.10172782566577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074742924661468"/>
                  <c:y val="-9.60912820029232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0432505358174883"/>
                  <c:y val="7.53748623011671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4364418780902169"/>
                  <c:y val="0.102899026571052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797203696027491E-2"/>
                  <c:y val="6.9755292564477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0481939657012541"/>
                  <c:y val="7.53294270442650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4013182326675838"/>
                  <c:y val="-4.233931564215877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9.8045993315421492E-2"/>
                  <c:y val="2.33784113948195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918317039615837"/>
                  <c:y val="-0.1386555450301973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Отдельные мероприятия в области </a:t>
                    </a:r>
                    <a:r>
                      <a:rPr lang="ru-RU" dirty="0" smtClean="0"/>
                      <a:t>информационно -</a:t>
                    </a:r>
                    <a:r>
                      <a:rPr lang="ru-RU" dirty="0"/>
                      <a:t>коммуникационных технологий ; 50 000,00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0943621763577448"/>
                  <c:y val="-0.259468750401844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9.7334592028174197E-2"/>
                  <c:y val="-0.28660834379915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  Управление </a:t>
                    </a:r>
                    <a:r>
                      <a:rPr lang="ru-RU" dirty="0"/>
                      <a:t>имуществом  ; 200 000,00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7089479340098707E-2"/>
                  <c:y val="-6.66439204625823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6993211218817809E-2"/>
                  <c:y val="-0.201317793903960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Доплата к пенсии муниципальным служащим; </a:t>
                    </a:r>
                    <a:r>
                      <a:rPr lang="ru-RU" dirty="0" smtClean="0"/>
                      <a:t>           15 </a:t>
                    </a:r>
                    <a:r>
                      <a:rPr lang="ru-RU" dirty="0"/>
                      <a:t>000,00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2852775394581551E-2"/>
                  <c:y val="-8.460902104166756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900" spc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Лист1!$A$2:$A$17</c:f>
              <c:strCache>
                <c:ptCount val="16"/>
                <c:pt idx="0">
                  <c:v>Глава муниципального самоуправления</c:v>
                </c:pt>
                <c:pt idx="1">
                  <c:v>Расходы органов местного самоуправления</c:v>
                </c:pt>
                <c:pt idx="2">
                  <c:v>Резервные фонд</c:v>
                </c:pt>
                <c:pt idx="3">
                  <c:v>Расходы казенных учреждений</c:v>
                </c:pt>
                <c:pt idx="4">
                  <c:v>Другие общегосударственные вопросы</c:v>
                </c:pt>
                <c:pt idx="5">
                  <c:v>ВУС</c:v>
                </c:pt>
                <c:pt idx="6">
                  <c:v>ЗАГС</c:v>
                </c:pt>
                <c:pt idx="7">
                  <c:v>Предупреждение и ликвидация последствий чрезвычайных ситуаций </c:v>
                </c:pt>
                <c:pt idx="8">
                  <c:v>Профилактика терроризма и экстремизма</c:v>
                </c:pt>
                <c:pt idx="9">
                  <c:v>Развитие транспортной системы </c:v>
                </c:pt>
                <c:pt idx="10">
                  <c:v>Отдельные мероприятия в области информационно-коммуникационных технологий </c:v>
                </c:pt>
                <c:pt idx="11">
                  <c:v>Мероприятия в области жилищного хозяйства</c:v>
                </c:pt>
                <c:pt idx="12">
                  <c:v>Управление имуществом  </c:v>
                </c:pt>
                <c:pt idx="13">
                  <c:v>Уличное освещение</c:v>
                </c:pt>
                <c:pt idx="14">
                  <c:v>Доплата к пенсии муниципальным служащим</c:v>
                </c:pt>
                <c:pt idx="15">
                  <c:v>Межбюджетные трансферты бюджетам муниципальных районов 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330000</c:v>
                </c:pt>
                <c:pt idx="1">
                  <c:v>1730034.55</c:v>
                </c:pt>
                <c:pt idx="2">
                  <c:v>91000</c:v>
                </c:pt>
                <c:pt idx="3">
                  <c:v>3015000</c:v>
                </c:pt>
                <c:pt idx="4">
                  <c:v>18000</c:v>
                </c:pt>
                <c:pt idx="5">
                  <c:v>44500</c:v>
                </c:pt>
                <c:pt idx="6">
                  <c:v>6923</c:v>
                </c:pt>
                <c:pt idx="7">
                  <c:v>50000</c:v>
                </c:pt>
                <c:pt idx="8">
                  <c:v>3000</c:v>
                </c:pt>
                <c:pt idx="9">
                  <c:v>48000</c:v>
                </c:pt>
                <c:pt idx="10">
                  <c:v>50000</c:v>
                </c:pt>
                <c:pt idx="11">
                  <c:v>90000</c:v>
                </c:pt>
                <c:pt idx="12">
                  <c:v>200000</c:v>
                </c:pt>
                <c:pt idx="13">
                  <c:v>460000</c:v>
                </c:pt>
                <c:pt idx="14">
                  <c:v>15000</c:v>
                </c:pt>
                <c:pt idx="15">
                  <c:v>2630765.4500000002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4F8340-17AD-45EA-AF8A-4026FBDBD0D0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84502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Проект решения Совета депутатов об утверждении бюджета Муниципального образования сельское поселение Лемпино на 2016 год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3744416" cy="504056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Сектор экономики и финансов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783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843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Бюджетный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06.10.03 № 131-ФЗ «Об общих принципах организации местного самоуправления в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сельского поселения Лемпино от 31.03.2015 № 94 «Об утверждении  Положения о бюджетном процессе сельского поселения Лемпино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сельского поселения Лемпино от 28.10.2015 № 124 «Об особенностях составления и утверждения проекта бюджета сельского поселения Лемпино на 2016 год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Устав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Лемпино.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4" y="476672"/>
            <a:ext cx="5475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88640"/>
            <a:ext cx="5256584" cy="1800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Прогноз основных характеристик (общий объем доходов, общий объем расходов, дефицита (профицита) бюджета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259632" y="2785533"/>
            <a:ext cx="7427169" cy="24214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>
          <a:xfrm>
            <a:off x="467544" y="332656"/>
            <a:ext cx="3168352" cy="2736725"/>
          </a:xfrm>
          <a:prstGeom prst="roundRect">
            <a:avLst>
              <a:gd name="adj" fmla="val 4236"/>
            </a:avLst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48760"/>
            <a:ext cx="813690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7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82687"/>
              </p:ext>
            </p:extLst>
          </p:nvPr>
        </p:nvGraphicFramePr>
        <p:xfrm>
          <a:off x="251521" y="620684"/>
          <a:ext cx="8784976" cy="5637624"/>
        </p:xfrm>
        <a:graphic>
          <a:graphicData uri="http://schemas.openxmlformats.org/drawingml/2006/table">
            <a:tbl>
              <a:tblPr/>
              <a:tblGrid>
                <a:gridCol w="7056783"/>
                <a:gridCol w="1579172"/>
                <a:gridCol w="149021"/>
              </a:tblGrid>
              <a:tr h="570739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60" b="1" dirty="0">
                          <a:effectLst/>
                          <a:latin typeface="Times New Roman"/>
                          <a:ea typeface="Times New Roman"/>
                        </a:rPr>
                        <a:t>Прогнозируемый общий объем </a:t>
                      </a:r>
                      <a:r>
                        <a:rPr lang="ru-RU" sz="2160" b="1" dirty="0" smtClean="0">
                          <a:effectLst/>
                          <a:latin typeface="Times New Roman"/>
                          <a:ea typeface="Times New Roman"/>
                        </a:rPr>
                        <a:t>доходов бюджета</a:t>
                      </a:r>
                      <a:endParaRPr lang="ru-RU" sz="216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          </a:t>
                      </a:r>
                      <a:r>
                        <a:rPr lang="ru-RU" sz="900" dirty="0" err="1">
                          <a:effectLst/>
                          <a:latin typeface="Times New Roman"/>
                          <a:ea typeface="Times New Roman"/>
                        </a:rPr>
                        <a:t>рубл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37597" marR="375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8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 2016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1 558 000,00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1 141 000,00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81 000,00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Земельный налог с организаций, обладающих земельным участком, расположенных в границах сельских поселений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  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121 000,00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7 224 223,00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Дотации бюджетам поселений на выравнивание бюджетной обеспеченности.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6 972 800,00</a:t>
                      </a: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44 500,00</a:t>
                      </a: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Субвенции бюджетам поселений на государственную регистрацию актов гражданского состояния</a:t>
                      </a:r>
                    </a:p>
                  </a:txBody>
                  <a:tcPr marL="37597" marR="37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6 923,00 </a:t>
                      </a: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</a:p>
                  </a:txBody>
                  <a:tcPr marL="37597" marR="37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200 000,00</a:t>
                      </a: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ИТОГО ДОХОДОВ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8 782 223,00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7" marR="375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1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 title="Структура налоговых и неналоговых доходов"/>
          <p:cNvGraphicFramePr/>
          <p:nvPr>
            <p:extLst>
              <p:ext uri="{D42A27DB-BD31-4B8C-83A1-F6EECF244321}">
                <p14:modId xmlns:p14="http://schemas.microsoft.com/office/powerpoint/2010/main" val="3787379830"/>
              </p:ext>
            </p:extLst>
          </p:nvPr>
        </p:nvGraphicFramePr>
        <p:xfrm>
          <a:off x="-540568" y="260648"/>
          <a:ext cx="100811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75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453129"/>
              </p:ext>
            </p:extLst>
          </p:nvPr>
        </p:nvGraphicFramePr>
        <p:xfrm>
          <a:off x="251521" y="1158454"/>
          <a:ext cx="8640960" cy="5667052"/>
        </p:xfrm>
        <a:graphic>
          <a:graphicData uri="http://schemas.openxmlformats.org/drawingml/2006/table">
            <a:tbl>
              <a:tblPr firstRow="1" firstCol="1" bandRow="1"/>
              <a:tblGrid>
                <a:gridCol w="7028350"/>
                <a:gridCol w="1612610"/>
              </a:tblGrid>
              <a:tr h="494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Глава муниципального самоуправления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330 000000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1 664 034,55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мероприятия органов местного самоуправления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51 000000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обеспечение функций органов местного самоуправления в рамках муниципальной программы «Развитие муниципальной службы в муниципальном образовании сельское поселение Лемпино на 2014-2016 года»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15 000,00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Резервные фонд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91 000,00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казенных учреждений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3 015 000,00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18 000,00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 на осуществление первичного воинского учета на территориях, где отсутствуют военные комиссариаты за счет средств федерального бюджета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44 500,00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 на осуществление полномочий по государственной регистрации актов гражданского состояния</a:t>
                      </a:r>
                    </a:p>
                  </a:txBody>
                  <a:tcPr marL="42017" marR="42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6 923,00</a:t>
                      </a: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Предупреждение и ликвидация последствий чрезвычайных ситуаций и стихийных бедствий природного и техногенного характера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Муниципальная программа "Профилактика терроризма и экстремизма, а также минимизации и (или) ликвидации последствий проявлений терроризма и экстремизма на территории сельского поселения Лемпино на 2014-2016 годы"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Муниципальная программа «Развитие транспортной системы сельского поселения Лемпино на период 2014-2020 годы»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Отдельные мероприятия в области информационно-коммуникационных технологий и связи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 в области жилищного хозяйства</a:t>
                      </a:r>
                    </a:p>
                  </a:txBody>
                  <a:tcPr marL="42017" marR="42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Реализация мероприятий муниципальной программы «Управление имуществом  муниципального  образования Нефтеюганский  район на 2014-2020 годы»</a:t>
                      </a:r>
                    </a:p>
                  </a:txBody>
                  <a:tcPr marL="42017" marR="42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Уличное освещение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460 000,00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Доплата к пенсии муниципальным служащим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15 000,00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Межбюджетные трансферты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42017" marR="42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2 630 765,45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8 782 223,00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017" marR="420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534885"/>
            <a:ext cx="8856985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03900" algn="l"/>
              </a:tabLst>
            </a:pPr>
            <a:r>
              <a:rPr kumimoji="0" lang="ru-RU" altLang="ru-RU" sz="216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Прогнозируемый общий объем расходов бюджета</a:t>
            </a:r>
            <a:endParaRPr kumimoji="0" lang="ru-RU" altLang="ru-RU" sz="216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03900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рубл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360040"/>
          </a:xfrm>
        </p:spPr>
        <p:txBody>
          <a:bodyPr>
            <a:noAutofit/>
          </a:bodyPr>
          <a:lstStyle/>
          <a:p>
            <a:pPr algn="ctr"/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сельского поселения </a:t>
            </a:r>
            <a:r>
              <a:rPr lang="ru-RU" sz="216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емпино</a:t>
            </a:r>
            <a:endParaRPr lang="ru-RU" sz="216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61877"/>
              </p:ext>
            </p:extLst>
          </p:nvPr>
        </p:nvGraphicFramePr>
        <p:xfrm>
          <a:off x="323528" y="764704"/>
          <a:ext cx="8713788" cy="583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2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792088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160" b="1" dirty="0">
                <a:solidFill>
                  <a:srgbClr val="000000"/>
                </a:solidFill>
                <a:latin typeface="Times New Roman"/>
                <a:ea typeface="Times New Roman"/>
              </a:rPr>
              <a:t>Межбюджетные трансферты бюджету Нефтеюганского района</a:t>
            </a:r>
            <a:r>
              <a:rPr lang="ru-RU" sz="2160" dirty="0">
                <a:latin typeface="Times New Roman"/>
                <a:ea typeface="Times New Roman"/>
              </a:rPr>
              <a:t/>
            </a:r>
            <a:br>
              <a:rPr lang="ru-RU" sz="2160" dirty="0">
                <a:latin typeface="Times New Roman"/>
                <a:ea typeface="Times New Roman"/>
              </a:rPr>
            </a:br>
            <a:r>
              <a:rPr lang="ru-RU" sz="2160" b="1" dirty="0">
                <a:solidFill>
                  <a:srgbClr val="000000"/>
                </a:solidFill>
                <a:latin typeface="Times New Roman"/>
                <a:ea typeface="Times New Roman"/>
              </a:rPr>
              <a:t>из бюджета сельского поселения Лемпино</a:t>
            </a:r>
            <a:r>
              <a:rPr lang="ru-RU" sz="2160" dirty="0">
                <a:latin typeface="Times New Roman"/>
                <a:ea typeface="Times New Roman"/>
              </a:rPr>
              <a:t/>
            </a:r>
            <a:br>
              <a:rPr lang="ru-RU" sz="2160" dirty="0">
                <a:latin typeface="Times New Roman"/>
                <a:ea typeface="Times New Roman"/>
              </a:rPr>
            </a:br>
            <a:r>
              <a:rPr lang="ru-RU" sz="2160" b="1" dirty="0">
                <a:solidFill>
                  <a:srgbClr val="000000"/>
                </a:solidFill>
                <a:latin typeface="Times New Roman"/>
                <a:ea typeface="Times New Roman"/>
              </a:rPr>
              <a:t>на осуществление части передаваемых полномочий </a:t>
            </a:r>
            <a:endParaRPr lang="ru-RU" sz="216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908289"/>
              </p:ext>
            </p:extLst>
          </p:nvPr>
        </p:nvGraphicFramePr>
        <p:xfrm>
          <a:off x="251520" y="1633155"/>
          <a:ext cx="8640959" cy="4748170"/>
        </p:xfrm>
        <a:graphic>
          <a:graphicData uri="http://schemas.openxmlformats.org/drawingml/2006/table">
            <a:tbl>
              <a:tblPr firstRow="1" firstCol="1" bandRow="1"/>
              <a:tblGrid>
                <a:gridCol w="6373580"/>
                <a:gridCol w="2267379"/>
              </a:tblGrid>
              <a:tr h="987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вопроса местного значения, по которому передаются полномочия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Объем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межбюджетных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трансфертов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МКУ «Управление капитального строительства и жилищно-коммунального комплекса»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132 500,00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МКУ «Единая дежурно – диспетчерская служба  Нефтеюганского района»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137 700,00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МКУ «Управление по обеспечению деятельности учреждений культуры и спорта»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2 250 686,45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Департамент градостроительства и землепользования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36 000,00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Департамент имущественных отношений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58 000,00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Департамент финансов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8 269,00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Контрольно-счетная палата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7 610,00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Всего: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2 630 765,45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17613" y="2228320"/>
            <a:ext cx="339227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56376" y="1340768"/>
            <a:ext cx="9361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3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8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рублей</a:t>
            </a:r>
            <a:r>
              <a:rPr lang="ru-RU" altLang="ru-RU" sz="13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8667"/>
            <a:ext cx="8219256" cy="570053"/>
          </a:xfrm>
        </p:spPr>
        <p:txBody>
          <a:bodyPr>
            <a:normAutofit/>
          </a:bodyPr>
          <a:lstStyle/>
          <a:p>
            <a:pPr algn="ctr"/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2016 года в рамках муниципальных программ</a:t>
            </a:r>
            <a:endParaRPr lang="ru-RU" sz="216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915816" y="1340768"/>
            <a:ext cx="3456384" cy="114752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транспортной системы сельского поселения Лемпино на период 2014-2020 годы»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3523"/>
          <a:stretch>
            <a:fillRect/>
          </a:stretch>
        </p:blipFill>
        <p:spPr>
          <a:xfrm>
            <a:off x="251520" y="1268760"/>
            <a:ext cx="2808312" cy="1440160"/>
          </a:xfrm>
        </p:spPr>
      </p:pic>
      <p:sp>
        <p:nvSpPr>
          <p:cNvPr id="7" name="Стрелка влево 6"/>
          <p:cNvSpPr/>
          <p:nvPr/>
        </p:nvSpPr>
        <p:spPr>
          <a:xfrm>
            <a:off x="6084168" y="1340768"/>
            <a:ext cx="2376264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48 000,00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453" y="2708920"/>
            <a:ext cx="2376264" cy="1800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51720" y="2852935"/>
            <a:ext cx="4176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«Профилактика терроризма и экстремизма, а также минимизации и (или) ликвидации последствий проявлений терроризма и экстремизма на территории сельского поселения Лемпино на 2014-2016 годы»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51520" y="3212976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4260"/>
            <a:ext cx="2771800" cy="17851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 rot="10800000" flipV="1">
            <a:off x="2915816" y="5013175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муниципальной службы в муниципальном образовании сельское поселение Лемпино на 2014-2016 года»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6084168" y="5246461"/>
            <a:ext cx="2376264" cy="10606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519</TotalTime>
  <Words>779</Words>
  <Application>Microsoft Office PowerPoint</Application>
  <PresentationFormat>Экран (4:3)</PresentationFormat>
  <Paragraphs>162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Проект решения Совета депутатов об утверждении бюджета Муниципального образования сельское поселение Лемпино на 2016 год </vt:lpstr>
      <vt:lpstr>Презентация PowerPoint</vt:lpstr>
      <vt:lpstr>Прогноз основных характеристик (общий объем доходов, общий объем расходов, дефицита (профицита) бюджета)</vt:lpstr>
      <vt:lpstr>Презентация PowerPoint</vt:lpstr>
      <vt:lpstr>Презентация PowerPoint</vt:lpstr>
      <vt:lpstr>Презентация PowerPoint</vt:lpstr>
      <vt:lpstr>Структура расходов бюджета сельского поселения Лемпино</vt:lpstr>
      <vt:lpstr>Межбюджетные трансферты бюджету Нефтеюганского района из бюджета сельского поселения Лемпино на осуществление части передаваемых полномочий </vt:lpstr>
      <vt:lpstr>Бюджет 2016 года в рамках муниципальных программ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2017-04-21T03:40:00Z</dcterms:created>
  <dcterms:modified xsi:type="dcterms:W3CDTF">2017-04-24T09:39:57Z</dcterms:modified>
</cp:coreProperties>
</file>